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4660"/>
  </p:normalViewPr>
  <p:slideViewPr>
    <p:cSldViewPr snapToGrid="0">
      <p:cViewPr>
        <p:scale>
          <a:sx n="80" d="100"/>
          <a:sy n="80" d="100"/>
        </p:scale>
        <p:origin x="1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07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553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9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34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26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428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28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1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42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086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891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F73B-D8AA-4D7B-B6DB-7D0E5F5A10E3}" type="datetimeFigureOut">
              <a:rPr lang="ko-KR" altLang="en-US" smtClean="0"/>
              <a:t>2018-11-15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25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orms7427@naver.com" TargetMode="External"/><Relationship Id="rId2" Type="http://schemas.openxmlformats.org/officeDocument/2006/relationships/hyperlink" Target="mailto:ash950310@naver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495" y="129581"/>
            <a:ext cx="3451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캡스톤</a:t>
            </a:r>
            <a:r>
              <a:rPr lang="ko-KR" altLang="en-US" dirty="0"/>
              <a:t> </a:t>
            </a:r>
            <a:r>
              <a:rPr lang="en-US" altLang="ko-KR" dirty="0"/>
              <a:t>Smart </a:t>
            </a:r>
            <a:r>
              <a:rPr lang="ko-KR" altLang="en-US" dirty="0"/>
              <a:t>신 </a:t>
            </a:r>
            <a:r>
              <a:rPr lang="en-US" altLang="ko-KR" dirty="0" err="1"/>
              <a:t>Storage_Y&amp;A</a:t>
            </a:r>
            <a:endParaRPr lang="en-US" altLang="ko-KR" dirty="0"/>
          </a:p>
        </p:txBody>
      </p:sp>
      <p:sp>
        <p:nvSpPr>
          <p:cNvPr id="6" name="TextBox 5"/>
          <p:cNvSpPr txBox="1"/>
          <p:nvPr/>
        </p:nvSpPr>
        <p:spPr>
          <a:xfrm>
            <a:off x="2086495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/>
              <a:t>안소현</a:t>
            </a:r>
            <a:endParaRPr lang="en-US" altLang="ko-KR" sz="1200" dirty="0"/>
          </a:p>
          <a:p>
            <a:r>
              <a:rPr lang="en-US" altLang="ko-KR" sz="1200" dirty="0">
                <a:hlinkClick r:id="rId2"/>
              </a:rPr>
              <a:t>ash950310@naver.com</a:t>
            </a:r>
            <a:endParaRPr lang="en-US" altLang="ko-KR" sz="1200" dirty="0"/>
          </a:p>
          <a:p>
            <a:r>
              <a:rPr lang="en-US" altLang="ko-KR" sz="1200" dirty="0"/>
              <a:t>010-4890-9503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019913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/>
              <a:t>임대근</a:t>
            </a:r>
            <a:endParaRPr lang="en-US" altLang="ko-KR" sz="1200" dirty="0"/>
          </a:p>
          <a:p>
            <a:r>
              <a:rPr lang="en-US" altLang="ko-KR" sz="1200" dirty="0">
                <a:hlinkClick r:id="rId3"/>
              </a:rPr>
              <a:t>eorms7427@naver.com</a:t>
            </a:r>
            <a:endParaRPr lang="en-US" altLang="ko-KR" sz="1200" dirty="0"/>
          </a:p>
          <a:p>
            <a:r>
              <a:rPr lang="en-US" altLang="ko-KR" sz="1200" dirty="0"/>
              <a:t>010-5017-7427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967346" y="1969486"/>
            <a:ext cx="992506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공항이나 지하철 같은 곳에 가면 아직도 </a:t>
            </a:r>
            <a:r>
              <a:rPr lang="ko-KR" altLang="en-US" sz="1600" dirty="0" err="1">
                <a:latin typeface="굴림" panose="020B0600000101010101" pitchFamily="50" charset="-127"/>
                <a:ea typeface="굴림" panose="020B0600000101010101" pitchFamily="50" charset="-127"/>
              </a:rPr>
              <a:t>물품사물함은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 많이 쓰이고 있다</a:t>
            </a:r>
            <a:r>
              <a:rPr lang="en-US" altLang="ko-KR" sz="1600" dirty="0"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물품 사물함은 물품을 보관 할 수 있다는 공간을 제공한다는 큰 장점이 있지만 물품의 분실 파손 등 문제들이 적지 않게 일어나고 있다</a:t>
            </a:r>
            <a:r>
              <a:rPr lang="en-US" altLang="ko-KR" sz="1600" dirty="0"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본 프로젝트에서는 </a:t>
            </a:r>
            <a:r>
              <a:rPr lang="ko-KR" altLang="en-US" sz="1600" b="1" u="sng" dirty="0">
                <a:latin typeface="굴림" panose="020B0600000101010101" pitchFamily="50" charset="-127"/>
                <a:ea typeface="굴림" panose="020B0600000101010101" pitchFamily="50" charset="-127"/>
              </a:rPr>
              <a:t>주차타워의 원리를 바탕으로 자동 물품타워를 제작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하고 </a:t>
            </a:r>
            <a:r>
              <a:rPr lang="en-US" altLang="ko-KR" sz="1600" b="1" u="sng" dirty="0">
                <a:latin typeface="굴림" panose="020B0600000101010101" pitchFamily="50" charset="-127"/>
                <a:ea typeface="굴림" panose="020B0600000101010101" pitchFamily="50" charset="-127"/>
              </a:rPr>
              <a:t>NFC(Near Field Communication)</a:t>
            </a:r>
            <a:r>
              <a:rPr lang="ko-KR" altLang="en-US" sz="1600" b="1" u="sng" dirty="0">
                <a:latin typeface="굴림" panose="020B0600000101010101" pitchFamily="50" charset="-127"/>
                <a:ea typeface="굴림" panose="020B0600000101010101" pitchFamily="50" charset="-127"/>
              </a:rPr>
              <a:t>의 고유</a:t>
            </a:r>
            <a:r>
              <a:rPr lang="en-US" altLang="ko-KR" sz="1600" b="1" u="sng" dirty="0">
                <a:latin typeface="굴림" panose="020B0600000101010101" pitchFamily="50" charset="-127"/>
                <a:ea typeface="굴림" panose="020B0600000101010101" pitchFamily="50" charset="-127"/>
              </a:rPr>
              <a:t>ID</a:t>
            </a:r>
            <a:r>
              <a:rPr lang="ko-KR" altLang="en-US" sz="1600" b="1" u="sng" dirty="0">
                <a:latin typeface="굴림" panose="020B0600000101010101" pitchFamily="50" charset="-127"/>
                <a:ea typeface="굴림" panose="020B0600000101010101" pitchFamily="50" charset="-127"/>
              </a:rPr>
              <a:t>값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을 활용해 물품을 </a:t>
            </a:r>
            <a:r>
              <a:rPr lang="ko-KR" altLang="en-US" sz="1600" dirty="0" err="1">
                <a:latin typeface="굴림" panose="020B0600000101010101" pitchFamily="50" charset="-127"/>
                <a:ea typeface="굴림" panose="020B0600000101010101" pitchFamily="50" charset="-127"/>
              </a:rPr>
              <a:t>입반출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dirty="0" err="1">
                <a:latin typeface="굴림" panose="020B0600000101010101" pitchFamily="50" charset="-127"/>
                <a:ea typeface="굴림" panose="020B0600000101010101" pitchFamily="50" charset="-127"/>
              </a:rPr>
              <a:t>할때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 본인인증의 번거로움을 </a:t>
            </a:r>
            <a:r>
              <a:rPr lang="ko-KR" altLang="en-US" sz="1600" dirty="0" err="1">
                <a:latin typeface="굴림" panose="020B0600000101010101" pitchFamily="50" charset="-127"/>
                <a:ea typeface="굴림" panose="020B0600000101010101" pitchFamily="50" charset="-127"/>
              </a:rPr>
              <a:t>감쇄시키고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 물품의 </a:t>
            </a:r>
            <a:r>
              <a:rPr lang="ko-KR" altLang="en-US" sz="1600" dirty="0" err="1">
                <a:latin typeface="굴림" panose="020B0600000101010101" pitchFamily="50" charset="-127"/>
                <a:ea typeface="굴림" panose="020B0600000101010101" pitchFamily="50" charset="-127"/>
              </a:rPr>
              <a:t>분실률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 또한 감소시켰다</a:t>
            </a:r>
            <a:r>
              <a:rPr lang="en-US" altLang="ko-KR" sz="1600" dirty="0"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그리고 물품 보관함 내부에 </a:t>
            </a:r>
            <a:r>
              <a:rPr lang="ko-KR" altLang="en-US" sz="1600" b="1" u="sng" dirty="0" err="1">
                <a:latin typeface="굴림" panose="020B0600000101010101" pitchFamily="50" charset="-127"/>
                <a:ea typeface="굴림" panose="020B0600000101010101" pitchFamily="50" charset="-127"/>
              </a:rPr>
              <a:t>아두이노를</a:t>
            </a:r>
            <a:r>
              <a:rPr lang="ko-KR" altLang="en-US" sz="1600" b="1" u="sng" dirty="0">
                <a:latin typeface="굴림" panose="020B0600000101010101" pitchFamily="50" charset="-127"/>
                <a:ea typeface="굴림" panose="020B0600000101010101" pitchFamily="50" charset="-127"/>
              </a:rPr>
              <a:t> 활용한 </a:t>
            </a:r>
            <a:r>
              <a:rPr lang="en-US" altLang="ko-KR" sz="1600" b="1" u="sng" dirty="0">
                <a:latin typeface="굴림" panose="020B0600000101010101" pitchFamily="50" charset="-127"/>
                <a:ea typeface="굴림" panose="020B0600000101010101" pitchFamily="50" charset="-127"/>
              </a:rPr>
              <a:t>IoT</a:t>
            </a:r>
            <a:r>
              <a:rPr lang="ko-KR" altLang="en-US" sz="1600" b="1" u="sng" dirty="0">
                <a:latin typeface="굴림" panose="020B0600000101010101" pitchFamily="50" charset="-127"/>
                <a:ea typeface="굴림" panose="020B0600000101010101" pitchFamily="50" charset="-127"/>
              </a:rPr>
              <a:t>를 탑재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하여 밀폐 된 공간에서도 쾌적하고 편리하게 물품을 관리를 할 수 있도록 해주는 </a:t>
            </a:r>
            <a:r>
              <a:rPr lang="en-US" altLang="ko-KR" sz="1600" dirty="0">
                <a:latin typeface="굴림" panose="020B0600000101010101" pitchFamily="50" charset="-127"/>
                <a:ea typeface="굴림" panose="020B0600000101010101" pitchFamily="50" charset="-127"/>
              </a:rPr>
              <a:t>NFC 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자동 물품타워를 개발하였다</a:t>
            </a:r>
            <a:r>
              <a:rPr lang="en-US" altLang="ko-KR" sz="1600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sz="16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E016757-5344-4E2E-8A95-ACD5011F7F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694" y="3797280"/>
            <a:ext cx="685151" cy="7465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F82F1E-8D4B-4791-855D-871168A29B0B}"/>
              </a:ext>
            </a:extLst>
          </p:cNvPr>
          <p:cNvSpPr txBox="1"/>
          <p:nvPr/>
        </p:nvSpPr>
        <p:spPr>
          <a:xfrm>
            <a:off x="967346" y="4444077"/>
            <a:ext cx="1857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Smart </a:t>
            </a:r>
            <a:r>
              <a:rPr lang="ko-KR" altLang="en-US" sz="12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12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Storage </a:t>
            </a:r>
            <a:r>
              <a:rPr lang="ko-KR" altLang="en-US" sz="12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로고</a:t>
            </a:r>
          </a:p>
        </p:txBody>
      </p:sp>
      <p:pic>
        <p:nvPicPr>
          <p:cNvPr id="12" name="그림 11" descr="벽, 사람, 의류, 실내이(가) 표시된 사진&#10;&#10;자동 생성된 설명">
            <a:extLst>
              <a:ext uri="{FF2B5EF4-FFF2-40B4-BE49-F238E27FC236}">
                <a16:creationId xmlns:a16="http://schemas.microsoft.com/office/drawing/2014/main" id="{7413971C-1C44-4F6D-B901-996A5E8CA2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21" y="656752"/>
            <a:ext cx="940170" cy="1094719"/>
          </a:xfrm>
          <a:prstGeom prst="rect">
            <a:avLst/>
          </a:prstGeom>
        </p:spPr>
      </p:pic>
      <p:pic>
        <p:nvPicPr>
          <p:cNvPr id="17" name="그림 16" descr="사람, 벽, 의류, 실내이(가) 표시된 사진&#10;&#10;자동 생성된 설명">
            <a:extLst>
              <a:ext uri="{FF2B5EF4-FFF2-40B4-BE49-F238E27FC236}">
                <a16:creationId xmlns:a16="http://schemas.microsoft.com/office/drawing/2014/main" id="{BB9EF436-C039-4737-871E-53911BC7A4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935" y="672627"/>
            <a:ext cx="863978" cy="106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23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13A78B-E344-4F5D-939A-8A727D938C6B}"/>
              </a:ext>
            </a:extLst>
          </p:cNvPr>
          <p:cNvSpPr txBox="1"/>
          <p:nvPr/>
        </p:nvSpPr>
        <p:spPr>
          <a:xfrm>
            <a:off x="1540" y="16860"/>
            <a:ext cx="173293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/>
              <a:t>팜플랫</a:t>
            </a:r>
            <a:r>
              <a:rPr lang="ko-KR" altLang="en-US" sz="1400" dirty="0"/>
              <a:t> 왼쪽 페이지</a:t>
            </a:r>
            <a:endParaRPr lang="en-US" altLang="ko-KR" sz="14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F11C7E1-1491-40E7-B268-F037892A98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9" b="4004"/>
          <a:stretch/>
        </p:blipFill>
        <p:spPr>
          <a:xfrm>
            <a:off x="1370428" y="1348029"/>
            <a:ext cx="1843432" cy="2314196"/>
          </a:xfrm>
          <a:prstGeom prst="rect">
            <a:avLst/>
          </a:prstGeom>
        </p:spPr>
      </p:pic>
      <p:pic>
        <p:nvPicPr>
          <p:cNvPr id="10" name="그림 9" descr="벽, 실내, 하얀색, 테이블이(가) 표시된 사진&#10;&#10;자동 생성된 설명">
            <a:extLst>
              <a:ext uri="{FF2B5EF4-FFF2-40B4-BE49-F238E27FC236}">
                <a16:creationId xmlns:a16="http://schemas.microsoft.com/office/drawing/2014/main" id="{1FF734D6-341C-4CBF-987D-6F9826353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109" y="1657983"/>
            <a:ext cx="1721745" cy="191305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F9BEFA2C-143D-4051-AB79-A297A553452E}"/>
              </a:ext>
            </a:extLst>
          </p:cNvPr>
          <p:cNvSpPr/>
          <p:nvPr/>
        </p:nvSpPr>
        <p:spPr>
          <a:xfrm>
            <a:off x="8809241" y="1657981"/>
            <a:ext cx="1651395" cy="1913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/>
              <a:t>이번주 내로</a:t>
            </a:r>
            <a:endParaRPr lang="en-US" altLang="ko-KR" sz="1200" dirty="0"/>
          </a:p>
          <a:p>
            <a:pPr algn="ctr"/>
            <a:r>
              <a:rPr lang="ko-KR" altLang="en-US" sz="1200" dirty="0"/>
              <a:t>실제 사진 </a:t>
            </a:r>
            <a:r>
              <a:rPr lang="ko-KR" altLang="en-US" sz="1200" dirty="0" err="1"/>
              <a:t>올려줄게</a:t>
            </a:r>
            <a:r>
              <a:rPr lang="en-US" altLang="ko-KR" sz="1200" dirty="0"/>
              <a:t>~</a:t>
            </a:r>
            <a:endParaRPr lang="ko-KR" alt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866733-4591-49D2-AACB-9ECCEE21CCC5}"/>
              </a:ext>
            </a:extLst>
          </p:cNvPr>
          <p:cNvSpPr txBox="1"/>
          <p:nvPr/>
        </p:nvSpPr>
        <p:spPr>
          <a:xfrm>
            <a:off x="1501056" y="3593138"/>
            <a:ext cx="2015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초기 물품보관소 </a:t>
            </a:r>
            <a:r>
              <a:rPr lang="en-US" altLang="ko-KR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3D </a:t>
            </a:r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작업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1060D6-1A73-403F-9461-81382BFCFC78}"/>
              </a:ext>
            </a:extLst>
          </p:cNvPr>
          <p:cNvSpPr txBox="1"/>
          <p:nvPr/>
        </p:nvSpPr>
        <p:spPr>
          <a:xfrm>
            <a:off x="5041109" y="3551755"/>
            <a:ext cx="2015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최종 물품보관소 </a:t>
            </a:r>
            <a:r>
              <a:rPr lang="en-US" altLang="ko-KR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3D </a:t>
            </a:r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작업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D515C4-4A14-4821-B78A-3B22FF9A677E}"/>
              </a:ext>
            </a:extLst>
          </p:cNvPr>
          <p:cNvSpPr txBox="1"/>
          <p:nvPr/>
        </p:nvSpPr>
        <p:spPr>
          <a:xfrm>
            <a:off x="9053928" y="3551754"/>
            <a:ext cx="1340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실제 물품보관소</a:t>
            </a:r>
          </a:p>
        </p:txBody>
      </p:sp>
      <p:sp>
        <p:nvSpPr>
          <p:cNvPr id="16" name="화살표: 오른쪽 15">
            <a:extLst>
              <a:ext uri="{FF2B5EF4-FFF2-40B4-BE49-F238E27FC236}">
                <a16:creationId xmlns:a16="http://schemas.microsoft.com/office/drawing/2014/main" id="{2E942DE6-01DD-4AC8-81A8-CC7AC8D4582C}"/>
              </a:ext>
            </a:extLst>
          </p:cNvPr>
          <p:cNvSpPr/>
          <p:nvPr/>
        </p:nvSpPr>
        <p:spPr>
          <a:xfrm>
            <a:off x="3781228" y="2308517"/>
            <a:ext cx="532562" cy="29140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화살표: 오른쪽 16">
            <a:extLst>
              <a:ext uri="{FF2B5EF4-FFF2-40B4-BE49-F238E27FC236}">
                <a16:creationId xmlns:a16="http://schemas.microsoft.com/office/drawing/2014/main" id="{395318DB-5CAA-4E63-B48B-4405E33405B7}"/>
              </a:ext>
            </a:extLst>
          </p:cNvPr>
          <p:cNvSpPr/>
          <p:nvPr/>
        </p:nvSpPr>
        <p:spPr>
          <a:xfrm>
            <a:off x="7778695" y="2308517"/>
            <a:ext cx="532562" cy="29140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E1EB08-1B96-44A9-8950-B2FB2AB07EBF}"/>
              </a:ext>
            </a:extLst>
          </p:cNvPr>
          <p:cNvSpPr txBox="1"/>
          <p:nvPr/>
        </p:nvSpPr>
        <p:spPr>
          <a:xfrm>
            <a:off x="2006556" y="453154"/>
            <a:ext cx="9287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초기 물품보관소의 모습은 </a:t>
            </a:r>
            <a:r>
              <a:rPr lang="ko-KR" altLang="en-US" sz="1200" dirty="0" err="1">
                <a:latin typeface="굴림" panose="020B0600000101010101" pitchFamily="50" charset="-127"/>
                <a:ea typeface="굴림" panose="020B0600000101010101" pitchFamily="50" charset="-127"/>
              </a:rPr>
              <a:t>사각프래임으로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 좌우에 물품이 보관되는 모습을 생각했으나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물품의 수가 늘어나면 보관소 자체가 상하로만 커진다는 단점이 있어 이를 보완하기 위해 </a:t>
            </a:r>
            <a:r>
              <a:rPr lang="ko-KR" altLang="en-US" sz="1200" b="1" u="sng" dirty="0">
                <a:latin typeface="굴림" panose="020B0600000101010101" pitchFamily="50" charset="-127"/>
                <a:ea typeface="굴림" panose="020B0600000101010101" pitchFamily="50" charset="-127"/>
              </a:rPr>
              <a:t>독일에 있는 </a:t>
            </a:r>
            <a:r>
              <a:rPr lang="en-US" altLang="ko-KR" sz="1200" b="1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VolksWagen</a:t>
            </a:r>
            <a:r>
              <a:rPr lang="ko-KR" altLang="en-US" sz="1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주차타워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를 보고 재작업 했습니다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</a:p>
          <a:p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모티브로 삼은 원형주차타워를 통해 우리는 </a:t>
            </a:r>
            <a:r>
              <a:rPr lang="ko-KR" altLang="en-US" sz="1200" b="1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앞전의</a:t>
            </a:r>
            <a:r>
              <a:rPr lang="ko-KR" altLang="en-US" sz="1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단점을 보완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하였고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물품을 찾을 때 </a:t>
            </a:r>
            <a:r>
              <a:rPr lang="ko-KR" altLang="en-US" sz="1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시간적으로 훨씬 효율적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 될 수 있었습니다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endParaRPr lang="ko-KR" altLang="en-US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5C1BC8E9-1F93-4521-B196-44573A062B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92" y="369742"/>
            <a:ext cx="1171764" cy="813157"/>
          </a:xfrm>
          <a:prstGeom prst="rect">
            <a:avLst/>
          </a:prstGeom>
        </p:spPr>
      </p:pic>
      <p:pic>
        <p:nvPicPr>
          <p:cNvPr id="21" name="그림 20" descr="텍스트, 화이트보드이(가) 표시된 사진&#10;&#10;자동 생성된 설명">
            <a:extLst>
              <a:ext uri="{FF2B5EF4-FFF2-40B4-BE49-F238E27FC236}">
                <a16:creationId xmlns:a16="http://schemas.microsoft.com/office/drawing/2014/main" id="{0C82C76F-640E-43DC-BCB8-CC285A33C1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14053" y="4003615"/>
            <a:ext cx="2089286" cy="2880000"/>
          </a:xfrm>
          <a:prstGeom prst="rect">
            <a:avLst/>
          </a:prstGeom>
        </p:spPr>
      </p:pic>
      <p:pic>
        <p:nvPicPr>
          <p:cNvPr id="25" name="그림 24" descr="텍스트, 화이트보드이(가) 표시된 사진&#10;&#10;자동 생성된 설명">
            <a:extLst>
              <a:ext uri="{FF2B5EF4-FFF2-40B4-BE49-F238E27FC236}">
                <a16:creationId xmlns:a16="http://schemas.microsoft.com/office/drawing/2014/main" id="{9A8AD224-C190-4196-A561-84C6E5BD3F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06162" y="4024805"/>
            <a:ext cx="2089287" cy="2880000"/>
          </a:xfrm>
          <a:prstGeom prst="rect">
            <a:avLst/>
          </a:prstGeom>
        </p:spPr>
      </p:pic>
      <p:pic>
        <p:nvPicPr>
          <p:cNvPr id="23" name="그림 22" descr="텍스트, 화이트보드이(가) 표시된 사진&#10;&#10;자동 생성된 설명">
            <a:extLst>
              <a:ext uri="{FF2B5EF4-FFF2-40B4-BE49-F238E27FC236}">
                <a16:creationId xmlns:a16="http://schemas.microsoft.com/office/drawing/2014/main" id="{AA150299-8C23-4AF6-98D1-47D808ED901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11489" y="4026704"/>
            <a:ext cx="2085490" cy="2880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42AF11C-04B0-45C3-B43F-94E5325BA741}"/>
              </a:ext>
            </a:extLst>
          </p:cNvPr>
          <p:cNvSpPr txBox="1"/>
          <p:nvPr/>
        </p:nvSpPr>
        <p:spPr>
          <a:xfrm>
            <a:off x="645722" y="4041133"/>
            <a:ext cx="1360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실제 제작 도안도</a:t>
            </a:r>
          </a:p>
        </p:txBody>
      </p:sp>
    </p:spTree>
    <p:extLst>
      <p:ext uri="{BB962C8B-B14F-4D97-AF65-F5344CB8AC3E}">
        <p14:creationId xmlns:p14="http://schemas.microsoft.com/office/powerpoint/2010/main" val="206283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13A78B-E344-4F5D-939A-8A727D938C6B}"/>
              </a:ext>
            </a:extLst>
          </p:cNvPr>
          <p:cNvSpPr txBox="1"/>
          <p:nvPr/>
        </p:nvSpPr>
        <p:spPr>
          <a:xfrm>
            <a:off x="1539" y="16860"/>
            <a:ext cx="200501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err="1"/>
              <a:t>팜플랫</a:t>
            </a:r>
            <a:r>
              <a:rPr lang="ko-KR" altLang="en-US" sz="1400" dirty="0"/>
              <a:t> 오른쪽 페이지</a:t>
            </a:r>
            <a:endParaRPr lang="en-US" altLang="ko-KR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866733-4591-49D2-AACB-9ECCEE21CCC5}"/>
              </a:ext>
            </a:extLst>
          </p:cNvPr>
          <p:cNvSpPr txBox="1"/>
          <p:nvPr/>
        </p:nvSpPr>
        <p:spPr>
          <a:xfrm>
            <a:off x="10062252" y="63561"/>
            <a:ext cx="2015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초기 물품보관소 </a:t>
            </a:r>
            <a:r>
              <a:rPr lang="en-US" altLang="ko-KR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3D </a:t>
            </a:r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작업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1060D6-1A73-403F-9461-81382BFCFC78}"/>
              </a:ext>
            </a:extLst>
          </p:cNvPr>
          <p:cNvSpPr txBox="1"/>
          <p:nvPr/>
        </p:nvSpPr>
        <p:spPr>
          <a:xfrm>
            <a:off x="1494388" y="4717212"/>
            <a:ext cx="2015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아두이노를</a:t>
            </a:r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 통한 모터 제어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D515C4-4A14-4821-B78A-3B22FF9A677E}"/>
              </a:ext>
            </a:extLst>
          </p:cNvPr>
          <p:cNvSpPr txBox="1"/>
          <p:nvPr/>
        </p:nvSpPr>
        <p:spPr>
          <a:xfrm>
            <a:off x="2837722" y="2675597"/>
            <a:ext cx="696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로딩화면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E1EB08-1B96-44A9-8950-B2FB2AB07EBF}"/>
              </a:ext>
            </a:extLst>
          </p:cNvPr>
          <p:cNvSpPr txBox="1"/>
          <p:nvPr/>
        </p:nvSpPr>
        <p:spPr>
          <a:xfrm>
            <a:off x="792116" y="500681"/>
            <a:ext cx="9679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Smart</a:t>
            </a:r>
            <a:r>
              <a:rPr lang="ko-KR" altLang="en-US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 신 </a:t>
            </a:r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Storage Application</a:t>
            </a:r>
          </a:p>
          <a:p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물품보관함의 관리자가 쉽게 내부의 현황을 알 수 있도록 하였고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컴퓨터에서의 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DB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가 </a:t>
            </a:r>
            <a:r>
              <a:rPr lang="ko-KR" altLang="en-US" sz="1200" dirty="0" err="1">
                <a:latin typeface="굴림" panose="020B0600000101010101" pitchFamily="50" charset="-127"/>
                <a:ea typeface="굴림" panose="020B0600000101010101" pitchFamily="50" charset="-127"/>
              </a:rPr>
              <a:t>아두이노에게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 전달 될 수 있도록 해주는 핵심 매개체</a:t>
            </a:r>
          </a:p>
        </p:txBody>
      </p: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D86AEF18-170B-4AF8-BDCE-E5FB4B51EA25}"/>
              </a:ext>
            </a:extLst>
          </p:cNvPr>
          <p:cNvGrpSpPr/>
          <p:nvPr/>
        </p:nvGrpSpPr>
        <p:grpSpPr>
          <a:xfrm>
            <a:off x="2787593" y="1074427"/>
            <a:ext cx="771869" cy="1575898"/>
            <a:chOff x="727690" y="959985"/>
            <a:chExt cx="2609922" cy="5328590"/>
          </a:xfrm>
        </p:grpSpPr>
        <p:pic>
          <p:nvPicPr>
            <p:cNvPr id="32" name="그림 31">
              <a:extLst>
                <a:ext uri="{FF2B5EF4-FFF2-40B4-BE49-F238E27FC236}">
                  <a16:creationId xmlns:a16="http://schemas.microsoft.com/office/drawing/2014/main" id="{FBC17A39-6AB4-4123-86F4-0FDC90D32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690" y="959985"/>
              <a:ext cx="2609922" cy="5328590"/>
            </a:xfrm>
            <a:prstGeom prst="rect">
              <a:avLst/>
            </a:prstGeom>
          </p:spPr>
        </p:pic>
        <p:pic>
          <p:nvPicPr>
            <p:cNvPr id="33" name="그림 32">
              <a:extLst>
                <a:ext uri="{FF2B5EF4-FFF2-40B4-BE49-F238E27FC236}">
                  <a16:creationId xmlns:a16="http://schemas.microsoft.com/office/drawing/2014/main" id="{462739F2-4420-4C1E-83E7-490B68028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291" y="1609904"/>
              <a:ext cx="2226221" cy="4018542"/>
            </a:xfrm>
            <a:prstGeom prst="rect">
              <a:avLst/>
            </a:prstGeom>
          </p:spPr>
        </p:pic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8197351A-0231-4D20-9A25-F2E522DEBDF7}"/>
              </a:ext>
            </a:extLst>
          </p:cNvPr>
          <p:cNvGrpSpPr/>
          <p:nvPr/>
        </p:nvGrpSpPr>
        <p:grpSpPr>
          <a:xfrm>
            <a:off x="3917538" y="1074427"/>
            <a:ext cx="771869" cy="1575900"/>
            <a:chOff x="4482703" y="918241"/>
            <a:chExt cx="2609922" cy="5328590"/>
          </a:xfrm>
        </p:grpSpPr>
        <p:pic>
          <p:nvPicPr>
            <p:cNvPr id="35" name="그림 34">
              <a:extLst>
                <a:ext uri="{FF2B5EF4-FFF2-40B4-BE49-F238E27FC236}">
                  <a16:creationId xmlns:a16="http://schemas.microsoft.com/office/drawing/2014/main" id="{BFBCBAEA-84A5-4BCF-8A9C-2A4177A766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2703" y="918241"/>
              <a:ext cx="2609922" cy="5328590"/>
            </a:xfrm>
            <a:prstGeom prst="rect">
              <a:avLst/>
            </a:prstGeom>
          </p:spPr>
        </p:pic>
        <p:pic>
          <p:nvPicPr>
            <p:cNvPr id="36" name="그림 35">
              <a:extLst>
                <a:ext uri="{FF2B5EF4-FFF2-40B4-BE49-F238E27FC236}">
                  <a16:creationId xmlns:a16="http://schemas.microsoft.com/office/drawing/2014/main" id="{71C8656D-DE27-4808-9B63-C79E5C636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6693" y="1561170"/>
              <a:ext cx="2238073" cy="4024976"/>
            </a:xfrm>
            <a:prstGeom prst="rect">
              <a:avLst/>
            </a:prstGeom>
          </p:spPr>
        </p:pic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B7D2F7DB-760A-498E-A07D-EB4EAFB666AD}"/>
              </a:ext>
            </a:extLst>
          </p:cNvPr>
          <p:cNvGrpSpPr/>
          <p:nvPr/>
        </p:nvGrpSpPr>
        <p:grpSpPr>
          <a:xfrm>
            <a:off x="4907088" y="1076216"/>
            <a:ext cx="771869" cy="1575899"/>
            <a:chOff x="8237716" y="918241"/>
            <a:chExt cx="2609922" cy="5328590"/>
          </a:xfrm>
        </p:grpSpPr>
        <p:pic>
          <p:nvPicPr>
            <p:cNvPr id="38" name="그림 37">
              <a:extLst>
                <a:ext uri="{FF2B5EF4-FFF2-40B4-BE49-F238E27FC236}">
                  <a16:creationId xmlns:a16="http://schemas.microsoft.com/office/drawing/2014/main" id="{05EBD825-2DAD-494C-AB8F-36ABEEF2B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7716" y="918241"/>
              <a:ext cx="2609922" cy="5328590"/>
            </a:xfrm>
            <a:prstGeom prst="rect">
              <a:avLst/>
            </a:prstGeom>
          </p:spPr>
        </p:pic>
        <p:pic>
          <p:nvPicPr>
            <p:cNvPr id="39" name="그림 38">
              <a:extLst>
                <a:ext uri="{FF2B5EF4-FFF2-40B4-BE49-F238E27FC236}">
                  <a16:creationId xmlns:a16="http://schemas.microsoft.com/office/drawing/2014/main" id="{98B27FD3-1CE2-4BA4-95B5-8CBAD605A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6973" y="1566831"/>
              <a:ext cx="2211738" cy="4019315"/>
            </a:xfrm>
            <a:prstGeom prst="rect">
              <a:avLst/>
            </a:prstGeom>
          </p:spPr>
        </p:pic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3A33BE4-9C99-4BE1-90A7-2C63FBADD6F5}"/>
              </a:ext>
            </a:extLst>
          </p:cNvPr>
          <p:cNvGrpSpPr/>
          <p:nvPr/>
        </p:nvGrpSpPr>
        <p:grpSpPr>
          <a:xfrm>
            <a:off x="6001978" y="1071801"/>
            <a:ext cx="771869" cy="1575899"/>
            <a:chOff x="2867207" y="1004375"/>
            <a:chExt cx="2609922" cy="5328590"/>
          </a:xfrm>
        </p:grpSpPr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A9F7F1D4-A619-47E7-BA63-6E9F2CA75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7207" y="1004375"/>
              <a:ext cx="2609922" cy="5328590"/>
            </a:xfrm>
            <a:prstGeom prst="rect">
              <a:avLst/>
            </a:prstGeom>
          </p:spPr>
        </p:pic>
        <p:grpSp>
          <p:nvGrpSpPr>
            <p:cNvPr id="42" name="그룹 41">
              <a:extLst>
                <a:ext uri="{FF2B5EF4-FFF2-40B4-BE49-F238E27FC236}">
                  <a16:creationId xmlns:a16="http://schemas.microsoft.com/office/drawing/2014/main" id="{A18BD4AC-C911-405C-88E9-82A9AC79173D}"/>
                </a:ext>
              </a:extLst>
            </p:cNvPr>
            <p:cNvGrpSpPr/>
            <p:nvPr/>
          </p:nvGrpSpPr>
          <p:grpSpPr>
            <a:xfrm>
              <a:off x="3104563" y="1640954"/>
              <a:ext cx="2208807" cy="4040756"/>
              <a:chOff x="2160356" y="1897993"/>
              <a:chExt cx="2238073" cy="3773410"/>
            </a:xfrm>
          </p:grpSpPr>
          <p:pic>
            <p:nvPicPr>
              <p:cNvPr id="43" name="그림 42">
                <a:extLst>
                  <a:ext uri="{FF2B5EF4-FFF2-40B4-BE49-F238E27FC236}">
                    <a16:creationId xmlns:a16="http://schemas.microsoft.com/office/drawing/2014/main" id="{6A7A66DF-3045-4252-9330-D7E845599C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922"/>
              <a:stretch/>
            </p:blipFill>
            <p:spPr>
              <a:xfrm>
                <a:off x="2166181" y="2015231"/>
                <a:ext cx="2232248" cy="3656172"/>
              </a:xfrm>
              <a:prstGeom prst="rect">
                <a:avLst/>
              </a:prstGeom>
            </p:spPr>
          </p:pic>
          <p:pic>
            <p:nvPicPr>
              <p:cNvPr id="44" name="그림 43">
                <a:extLst>
                  <a:ext uri="{FF2B5EF4-FFF2-40B4-BE49-F238E27FC236}">
                    <a16:creationId xmlns:a16="http://schemas.microsoft.com/office/drawing/2014/main" id="{C0CCD320-689D-4985-B8E7-E3A19E2DA8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6582"/>
              <a:stretch/>
            </p:blipFill>
            <p:spPr>
              <a:xfrm>
                <a:off x="2160356" y="1897993"/>
                <a:ext cx="2238073" cy="137566"/>
              </a:xfrm>
              <a:prstGeom prst="rect">
                <a:avLst/>
              </a:prstGeom>
            </p:spPr>
          </p:pic>
        </p:grp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B36013BF-72EB-4173-906C-F16759120328}"/>
              </a:ext>
            </a:extLst>
          </p:cNvPr>
          <p:cNvGrpSpPr/>
          <p:nvPr/>
        </p:nvGrpSpPr>
        <p:grpSpPr>
          <a:xfrm>
            <a:off x="7025023" y="1071802"/>
            <a:ext cx="771869" cy="1575899"/>
            <a:chOff x="6622220" y="962631"/>
            <a:chExt cx="2609922" cy="5328590"/>
          </a:xfrm>
        </p:grpSpPr>
        <p:pic>
          <p:nvPicPr>
            <p:cNvPr id="46" name="그림 45">
              <a:extLst>
                <a:ext uri="{FF2B5EF4-FFF2-40B4-BE49-F238E27FC236}">
                  <a16:creationId xmlns:a16="http://schemas.microsoft.com/office/drawing/2014/main" id="{27509FB2-E7E7-4D11-A412-1FBEEED59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2220" y="962631"/>
              <a:ext cx="2609922" cy="5328590"/>
            </a:xfrm>
            <a:prstGeom prst="rect">
              <a:avLst/>
            </a:prstGeom>
          </p:spPr>
        </p:pic>
        <p:grpSp>
          <p:nvGrpSpPr>
            <p:cNvPr id="47" name="그룹 46">
              <a:extLst>
                <a:ext uri="{FF2B5EF4-FFF2-40B4-BE49-F238E27FC236}">
                  <a16:creationId xmlns:a16="http://schemas.microsoft.com/office/drawing/2014/main" id="{8B5D3EFA-02A6-4009-9044-2C4465443156}"/>
                </a:ext>
              </a:extLst>
            </p:cNvPr>
            <p:cNvGrpSpPr/>
            <p:nvPr/>
          </p:nvGrpSpPr>
          <p:grpSpPr>
            <a:xfrm>
              <a:off x="6854616" y="1596564"/>
              <a:ext cx="2220606" cy="4085146"/>
              <a:chOff x="4741733" y="1832704"/>
              <a:chExt cx="2220606" cy="3736071"/>
            </a:xfrm>
          </p:grpSpPr>
          <p:pic>
            <p:nvPicPr>
              <p:cNvPr id="48" name="그림 47">
                <a:extLst>
                  <a:ext uri="{FF2B5EF4-FFF2-40B4-BE49-F238E27FC236}">
                    <a16:creationId xmlns:a16="http://schemas.microsoft.com/office/drawing/2014/main" id="{BA8EF965-C02F-4ECF-98FA-790E91B988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999"/>
              <a:stretch/>
            </p:blipFill>
            <p:spPr>
              <a:xfrm>
                <a:off x="4741733" y="1965738"/>
                <a:ext cx="2220606" cy="3603037"/>
              </a:xfrm>
              <a:prstGeom prst="rect">
                <a:avLst/>
              </a:prstGeom>
            </p:spPr>
          </p:pic>
          <p:pic>
            <p:nvPicPr>
              <p:cNvPr id="49" name="그림 48">
                <a:extLst>
                  <a:ext uri="{FF2B5EF4-FFF2-40B4-BE49-F238E27FC236}">
                    <a16:creationId xmlns:a16="http://schemas.microsoft.com/office/drawing/2014/main" id="{B8C2A55B-3C5B-4A16-8C3A-87EA779DF3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6582"/>
              <a:stretch/>
            </p:blipFill>
            <p:spPr>
              <a:xfrm>
                <a:off x="4747632" y="1832704"/>
                <a:ext cx="2208807" cy="147313"/>
              </a:xfrm>
              <a:prstGeom prst="rect">
                <a:avLst/>
              </a:prstGeom>
            </p:spPr>
          </p:pic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D846B54C-0587-4F36-9A6B-DE4FDA50C27F}"/>
              </a:ext>
            </a:extLst>
          </p:cNvPr>
          <p:cNvSpPr txBox="1"/>
          <p:nvPr/>
        </p:nvSpPr>
        <p:spPr>
          <a:xfrm>
            <a:off x="3910840" y="2675597"/>
            <a:ext cx="8937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로그인화면</a:t>
            </a:r>
            <a:endParaRPr lang="ko-KR" altLang="en-US" sz="1000" dirty="0">
              <a:latin typeface="210 썬플라워 B" panose="02020603020101020101" pitchFamily="18" charset="-127"/>
              <a:ea typeface="210 썬플라워 B" panose="02020603020101020101" pitchFamily="18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6C531CF-6C85-4FE7-975C-CFD25083F883}"/>
              </a:ext>
            </a:extLst>
          </p:cNvPr>
          <p:cNvSpPr txBox="1"/>
          <p:nvPr/>
        </p:nvSpPr>
        <p:spPr>
          <a:xfrm>
            <a:off x="4823873" y="2675597"/>
            <a:ext cx="972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회원가입화면</a:t>
            </a:r>
            <a:endParaRPr lang="ko-KR" altLang="en-US" sz="1000" dirty="0">
              <a:latin typeface="210 썬플라워 B" panose="02020603020101020101" pitchFamily="18" charset="-127"/>
              <a:ea typeface="210 썬플라워 B" panose="02020603020101020101" pitchFamily="18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5BE3A45-DDE1-4E6B-8F31-DE1AA869283A}"/>
              </a:ext>
            </a:extLst>
          </p:cNvPr>
          <p:cNvSpPr txBox="1"/>
          <p:nvPr/>
        </p:nvSpPr>
        <p:spPr>
          <a:xfrm>
            <a:off x="5832212" y="2670694"/>
            <a:ext cx="111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물품보관소 현황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3F716-185C-4A6C-B5CB-AB20C64FEACD}"/>
              </a:ext>
            </a:extLst>
          </p:cNvPr>
          <p:cNvSpPr txBox="1"/>
          <p:nvPr/>
        </p:nvSpPr>
        <p:spPr>
          <a:xfrm>
            <a:off x="6944290" y="2670068"/>
            <a:ext cx="111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보관소 내부 </a:t>
            </a:r>
            <a:r>
              <a:rPr lang="en-US" altLang="ko-KR" sz="10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IoT</a:t>
            </a:r>
          </a:p>
          <a:p>
            <a:r>
              <a:rPr lang="en-US" altLang="ko-KR" sz="10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 </a:t>
            </a:r>
            <a:r>
              <a:rPr lang="ko-KR" altLang="en-US" sz="10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제어화면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48925A-1D3E-4AAE-8892-45A77FB4ABAA}"/>
              </a:ext>
            </a:extLst>
          </p:cNvPr>
          <p:cNvSpPr txBox="1"/>
          <p:nvPr/>
        </p:nvSpPr>
        <p:spPr>
          <a:xfrm>
            <a:off x="7947748" y="2344331"/>
            <a:ext cx="364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태현아 안드로이드 그림은 </a:t>
            </a:r>
            <a:r>
              <a:rPr lang="ko-KR" altLang="en-US" sz="1000" dirty="0" err="1"/>
              <a:t>바뀔꺼여서</a:t>
            </a:r>
            <a:r>
              <a:rPr lang="ko-KR" altLang="en-US" sz="1000" dirty="0"/>
              <a:t> 일단 이걸로 </a:t>
            </a:r>
            <a:r>
              <a:rPr lang="ko-KR" altLang="en-US" sz="1000" dirty="0" err="1"/>
              <a:t>써바바ㅊ</a:t>
            </a:r>
            <a:endParaRPr lang="ko-KR" altLang="en-US" sz="10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51821FB-4825-4798-A385-8651F870C782}"/>
              </a:ext>
            </a:extLst>
          </p:cNvPr>
          <p:cNvSpPr txBox="1"/>
          <p:nvPr/>
        </p:nvSpPr>
        <p:spPr>
          <a:xfrm>
            <a:off x="792116" y="3026669"/>
            <a:ext cx="9679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Smart</a:t>
            </a:r>
            <a:r>
              <a:rPr lang="ko-KR" altLang="en-US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 신 </a:t>
            </a:r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Storage Arduino</a:t>
            </a:r>
          </a:p>
          <a:p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물품보관소에 들어간 </a:t>
            </a:r>
            <a:r>
              <a:rPr lang="ko-KR" altLang="en-US" sz="1200" dirty="0" err="1">
                <a:latin typeface="굴림" panose="020B0600000101010101" pitchFamily="50" charset="-127"/>
                <a:ea typeface="굴림" panose="020B0600000101010101" pitchFamily="50" charset="-127"/>
              </a:rPr>
              <a:t>아두이노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 기능들 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8E2F1D7-0826-4EDD-BDF3-53F2CE142475}"/>
              </a:ext>
            </a:extLst>
          </p:cNvPr>
          <p:cNvSpPr/>
          <p:nvPr/>
        </p:nvSpPr>
        <p:spPr>
          <a:xfrm>
            <a:off x="1543456" y="3632023"/>
            <a:ext cx="1800000" cy="10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그림 </a:t>
            </a:r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B4CE186-AAF2-4665-9996-58C5912FE230}"/>
              </a:ext>
            </a:extLst>
          </p:cNvPr>
          <p:cNvSpPr/>
          <p:nvPr/>
        </p:nvSpPr>
        <p:spPr>
          <a:xfrm>
            <a:off x="3770174" y="3632023"/>
            <a:ext cx="1800000" cy="10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그림 </a:t>
            </a:r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0A5A88C1-A59F-47C6-9C0E-6868C0BDC108}"/>
              </a:ext>
            </a:extLst>
          </p:cNvPr>
          <p:cNvSpPr/>
          <p:nvPr/>
        </p:nvSpPr>
        <p:spPr>
          <a:xfrm>
            <a:off x="5996892" y="3632023"/>
            <a:ext cx="1800000" cy="10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그림 </a:t>
            </a:r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5C0D2DB8-870E-4A31-9F8A-5E12174B0083}"/>
              </a:ext>
            </a:extLst>
          </p:cNvPr>
          <p:cNvSpPr/>
          <p:nvPr/>
        </p:nvSpPr>
        <p:spPr>
          <a:xfrm>
            <a:off x="8223610" y="3634596"/>
            <a:ext cx="1800000" cy="10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그림 </a:t>
            </a:r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C8A5732-9545-464C-AA12-B5308CF6C584}"/>
              </a:ext>
            </a:extLst>
          </p:cNvPr>
          <p:cNvSpPr txBox="1"/>
          <p:nvPr/>
        </p:nvSpPr>
        <p:spPr>
          <a:xfrm>
            <a:off x="3637999" y="4717212"/>
            <a:ext cx="2015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아두이노와</a:t>
            </a:r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 안드로이드 </a:t>
            </a:r>
            <a:endParaRPr lang="en-US" altLang="ko-KR" sz="1200" dirty="0">
              <a:latin typeface="210 썬플라워 B" panose="02020603020101020101" pitchFamily="18" charset="-127"/>
              <a:ea typeface="210 썬플라워 B" panose="02020603020101020101" pitchFamily="18" charset="-127"/>
            </a:endParaRPr>
          </a:p>
          <a:p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블루투스 연동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E0FF430-C338-4E58-AA31-50C00E3BC953}"/>
              </a:ext>
            </a:extLst>
          </p:cNvPr>
          <p:cNvSpPr txBox="1"/>
          <p:nvPr/>
        </p:nvSpPr>
        <p:spPr>
          <a:xfrm>
            <a:off x="6053828" y="4712023"/>
            <a:ext cx="1686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아두이노와</a:t>
            </a:r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 </a:t>
            </a:r>
            <a:r>
              <a:rPr lang="en-US" altLang="ko-KR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NFC </a:t>
            </a:r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연동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B64EAB7-8FFC-4906-AB5A-DA9635567653}"/>
              </a:ext>
            </a:extLst>
          </p:cNvPr>
          <p:cNvSpPr txBox="1"/>
          <p:nvPr/>
        </p:nvSpPr>
        <p:spPr>
          <a:xfrm>
            <a:off x="8121865" y="4722358"/>
            <a:ext cx="2003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아두이노를</a:t>
            </a:r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 통해 </a:t>
            </a:r>
            <a:r>
              <a:rPr lang="en-US" altLang="ko-KR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IoT </a:t>
            </a:r>
            <a:r>
              <a:rPr lang="ko-KR" altLang="en-US" sz="1200" dirty="0">
                <a:latin typeface="210 썬플라워 B" panose="02020603020101020101" pitchFamily="18" charset="-127"/>
                <a:ea typeface="210 썬플라워 B" panose="02020603020101020101" pitchFamily="18" charset="-127"/>
              </a:rPr>
              <a:t>제어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63D258-96F3-4287-A129-662BC2880809}"/>
              </a:ext>
            </a:extLst>
          </p:cNvPr>
          <p:cNvSpPr txBox="1"/>
          <p:nvPr/>
        </p:nvSpPr>
        <p:spPr>
          <a:xfrm>
            <a:off x="8162353" y="5306436"/>
            <a:ext cx="364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태현아 </a:t>
            </a:r>
            <a:r>
              <a:rPr lang="ko-KR" altLang="en-US" sz="1000" dirty="0" err="1"/>
              <a:t>아두이노</a:t>
            </a:r>
            <a:r>
              <a:rPr lang="ko-KR" altLang="en-US" sz="1000" dirty="0"/>
              <a:t> 그림은 </a:t>
            </a:r>
            <a:r>
              <a:rPr lang="ko-KR" altLang="en-US" sz="1000" dirty="0" err="1"/>
              <a:t>바뀔꺼여서</a:t>
            </a:r>
            <a:r>
              <a:rPr lang="ko-KR" altLang="en-US" sz="1000" dirty="0"/>
              <a:t> 일단 이걸로 </a:t>
            </a:r>
            <a:r>
              <a:rPr lang="ko-KR" altLang="en-US" sz="1000" dirty="0" err="1"/>
              <a:t>써바바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85855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4101" y="597613"/>
            <a:ext cx="8828388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임대근</a:t>
            </a:r>
            <a:r>
              <a:rPr lang="ko-KR" altLang="en-US" dirty="0"/>
              <a:t> </a:t>
            </a:r>
            <a:r>
              <a:rPr lang="en-US" altLang="ko-KR" dirty="0"/>
              <a:t>– </a:t>
            </a:r>
            <a:r>
              <a:rPr lang="ko-KR" altLang="en-US" dirty="0" err="1"/>
              <a:t>캡스톤을</a:t>
            </a:r>
            <a:r>
              <a:rPr lang="ko-KR" altLang="en-US" dirty="0"/>
              <a:t> 하면서 많을 걸 선택하고</a:t>
            </a:r>
            <a:r>
              <a:rPr lang="en-US" altLang="ko-KR" dirty="0"/>
              <a:t>, </a:t>
            </a:r>
            <a:r>
              <a:rPr lang="ko-KR" altLang="en-US" dirty="0"/>
              <a:t>많은 것들을 생각해야 해서 어려웠던 </a:t>
            </a:r>
            <a:endParaRPr lang="en-US" altLang="ko-KR" dirty="0"/>
          </a:p>
          <a:p>
            <a:r>
              <a:rPr lang="en-US" altLang="ko-KR" dirty="0"/>
              <a:t>            </a:t>
            </a:r>
            <a:r>
              <a:rPr lang="ko-KR" altLang="en-US" dirty="0"/>
              <a:t>거 같다</a:t>
            </a:r>
            <a:r>
              <a:rPr lang="en-US" altLang="ko-KR" dirty="0"/>
              <a:t>. </a:t>
            </a:r>
            <a:r>
              <a:rPr lang="ko-KR" altLang="en-US" dirty="0"/>
              <a:t>하지만 팀원들과 </a:t>
            </a:r>
            <a:r>
              <a:rPr lang="ko-KR" altLang="en-US" dirty="0" err="1"/>
              <a:t>지도교수님</a:t>
            </a:r>
            <a:r>
              <a:rPr lang="en-US" altLang="ko-KR" dirty="0"/>
              <a:t>, </a:t>
            </a:r>
            <a:r>
              <a:rPr lang="ko-KR" altLang="en-US" dirty="0"/>
              <a:t>멘토님</a:t>
            </a:r>
            <a:r>
              <a:rPr lang="en-US" altLang="ko-KR" dirty="0"/>
              <a:t>, </a:t>
            </a:r>
            <a:r>
              <a:rPr lang="ko-KR" altLang="en-US" dirty="0"/>
              <a:t>모든 교수님들과 이야기를      </a:t>
            </a:r>
            <a:endParaRPr lang="en-US" altLang="ko-KR" dirty="0"/>
          </a:p>
          <a:p>
            <a:r>
              <a:rPr lang="en-US" altLang="ko-KR" dirty="0"/>
              <a:t>            </a:t>
            </a:r>
            <a:r>
              <a:rPr lang="ko-KR" altLang="en-US" dirty="0"/>
              <a:t>하면서 한 걸음씩 나아가는 걸 느끼게 되었고</a:t>
            </a:r>
            <a:r>
              <a:rPr lang="en-US" altLang="ko-KR" dirty="0"/>
              <a:t>, </a:t>
            </a:r>
            <a:r>
              <a:rPr lang="ko-KR" altLang="en-US" dirty="0"/>
              <a:t>완성해가는 보람이 있었다</a:t>
            </a:r>
            <a:r>
              <a:rPr lang="en-US" altLang="ko-KR" dirty="0"/>
              <a:t>.  </a:t>
            </a:r>
          </a:p>
          <a:p>
            <a:r>
              <a:rPr lang="en-US" altLang="ko-KR" dirty="0"/>
              <a:t>            </a:t>
            </a:r>
            <a:r>
              <a:rPr lang="ko-KR" altLang="en-US" dirty="0"/>
              <a:t>좋았던 기억보단 힘든 기억이 많지만 지금은 뿌듯한 기억이 가장 많다</a:t>
            </a:r>
            <a:r>
              <a:rPr lang="en-US" altLang="ko-KR" dirty="0"/>
              <a:t>. </a:t>
            </a:r>
          </a:p>
          <a:p>
            <a:r>
              <a:rPr lang="en-US" altLang="ko-KR" dirty="0"/>
              <a:t>            </a:t>
            </a:r>
            <a:r>
              <a:rPr lang="ko-KR" altLang="en-US" dirty="0"/>
              <a:t>마지막으로 같이 지낸 선배</a:t>
            </a:r>
            <a:r>
              <a:rPr lang="en-US" altLang="ko-KR" dirty="0"/>
              <a:t>, </a:t>
            </a:r>
            <a:r>
              <a:rPr lang="ko-KR" altLang="en-US" dirty="0"/>
              <a:t>동기</a:t>
            </a:r>
            <a:r>
              <a:rPr lang="en-US" altLang="ko-KR" dirty="0"/>
              <a:t>, </a:t>
            </a:r>
            <a:r>
              <a:rPr lang="ko-KR" altLang="en-US" dirty="0"/>
              <a:t>후배 그리고 교수님들 너무 감사합니다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            (</a:t>
            </a:r>
            <a:r>
              <a:rPr lang="ko-KR" altLang="en-US" dirty="0"/>
              <a:t>글자 수 </a:t>
            </a:r>
            <a:r>
              <a:rPr lang="en-US" altLang="ko-KR" dirty="0"/>
              <a:t>: 200</a:t>
            </a:r>
            <a:r>
              <a:rPr lang="ko-KR" altLang="en-US" dirty="0"/>
              <a:t>자</a:t>
            </a:r>
            <a:r>
              <a:rPr lang="en-US" altLang="ko-KR" dirty="0"/>
              <a:t>)</a:t>
            </a:r>
            <a:r>
              <a:rPr lang="ko-KR" altLang="en-US" dirty="0"/>
              <a:t> 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 err="1"/>
              <a:t>안소현</a:t>
            </a:r>
            <a:r>
              <a:rPr lang="ko-KR" altLang="en-US" dirty="0"/>
              <a:t> </a:t>
            </a:r>
            <a:r>
              <a:rPr lang="en-US" altLang="ko-KR" dirty="0"/>
              <a:t>– </a:t>
            </a:r>
            <a:r>
              <a:rPr lang="ko-KR" altLang="en-US" dirty="0"/>
              <a:t>나도 </a:t>
            </a:r>
            <a:r>
              <a:rPr lang="ko-KR" altLang="en-US" dirty="0" err="1"/>
              <a:t>캡스톤을</a:t>
            </a:r>
            <a:r>
              <a:rPr lang="ko-KR" altLang="en-US" dirty="0"/>
              <a:t> 할 수 있을까라는 두려움으로 </a:t>
            </a:r>
            <a:r>
              <a:rPr lang="en-US" altLang="ko-KR" dirty="0"/>
              <a:t>3</a:t>
            </a:r>
            <a:r>
              <a:rPr lang="ko-KR" altLang="en-US" dirty="0"/>
              <a:t>학년이 되었었습니다</a:t>
            </a:r>
            <a:r>
              <a:rPr lang="en-US" altLang="ko-KR" dirty="0"/>
              <a:t>. </a:t>
            </a:r>
          </a:p>
          <a:p>
            <a:r>
              <a:rPr lang="en-US" altLang="ko-KR" dirty="0"/>
              <a:t>            </a:t>
            </a:r>
            <a:r>
              <a:rPr lang="ko-KR" altLang="en-US" dirty="0"/>
              <a:t>한 줄짜리 코드로 몇 날 며칠을 밤새워 고민 한 적도 있고</a:t>
            </a:r>
            <a:r>
              <a:rPr lang="en-US" altLang="ko-KR" dirty="0"/>
              <a:t>, </a:t>
            </a:r>
            <a:r>
              <a:rPr lang="ko-KR" altLang="en-US" dirty="0"/>
              <a:t>팀원과 뜻이 </a:t>
            </a:r>
            <a:endParaRPr lang="en-US" altLang="ko-KR" dirty="0"/>
          </a:p>
          <a:p>
            <a:r>
              <a:rPr lang="en-US" altLang="ko-KR" dirty="0"/>
              <a:t>            </a:t>
            </a:r>
            <a:r>
              <a:rPr lang="ko-KR" altLang="en-US" dirty="0"/>
              <a:t>맞지 않아 싸운 적도 있었습니다</a:t>
            </a:r>
            <a:r>
              <a:rPr lang="en-US" altLang="ko-KR" dirty="0"/>
              <a:t>. </a:t>
            </a:r>
            <a:br>
              <a:rPr lang="ko-KR" altLang="en-US" dirty="0"/>
            </a:br>
            <a:r>
              <a:rPr lang="ko-KR" altLang="en-US" dirty="0"/>
              <a:t>            하지만 함께 밤을 새워 </a:t>
            </a:r>
            <a:r>
              <a:rPr lang="ko-KR" altLang="en-US" dirty="0" err="1"/>
              <a:t>고민해주신</a:t>
            </a:r>
            <a:r>
              <a:rPr lang="ko-KR" altLang="en-US" dirty="0"/>
              <a:t> 교수님들과 멘토님들 그리고 함께 이 </a:t>
            </a:r>
            <a:endParaRPr lang="en-US" altLang="ko-KR" dirty="0"/>
          </a:p>
          <a:p>
            <a:r>
              <a:rPr lang="en-US" altLang="ko-KR" dirty="0"/>
              <a:t>            </a:t>
            </a:r>
            <a:r>
              <a:rPr lang="ko-KR" altLang="en-US" dirty="0"/>
              <a:t>시간까지 잘 버텨준 친구들 덕에 무사히 </a:t>
            </a:r>
            <a:r>
              <a:rPr lang="ko-KR" altLang="en-US" dirty="0" err="1"/>
              <a:t>캡스톤</a:t>
            </a:r>
            <a:r>
              <a:rPr lang="ko-KR" altLang="en-US" dirty="0"/>
              <a:t> 프로젝트를 끝냈습니다</a:t>
            </a:r>
            <a:r>
              <a:rPr lang="en-US" altLang="ko-KR" dirty="0"/>
              <a:t>. </a:t>
            </a:r>
          </a:p>
          <a:p>
            <a:r>
              <a:rPr lang="en-US" altLang="ko-KR" dirty="0"/>
              <a:t>            </a:t>
            </a:r>
            <a:r>
              <a:rPr lang="ko-KR" altLang="en-US" dirty="0"/>
              <a:t>모두들 너무 감사합니다 </a:t>
            </a:r>
            <a:r>
              <a:rPr lang="en-US" altLang="ko-KR" dirty="0"/>
              <a:t>(</a:t>
            </a:r>
            <a:r>
              <a:rPr lang="ko-KR" altLang="en-US" dirty="0"/>
              <a:t>글자 수 </a:t>
            </a:r>
            <a:r>
              <a:rPr lang="en-US" altLang="ko-KR" dirty="0"/>
              <a:t>: 189</a:t>
            </a:r>
            <a:r>
              <a:rPr lang="ko-KR" altLang="en-US" dirty="0"/>
              <a:t>자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04255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302</Words>
  <Application>Microsoft Office PowerPoint</Application>
  <PresentationFormat>와이드스크린</PresentationFormat>
  <Paragraphs>53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210 썬플라워 B</vt:lpstr>
      <vt:lpstr>굴림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AnnSoHyeon</cp:lastModifiedBy>
  <cp:revision>24</cp:revision>
  <dcterms:created xsi:type="dcterms:W3CDTF">2018-11-07T02:34:12Z</dcterms:created>
  <dcterms:modified xsi:type="dcterms:W3CDTF">2018-11-14T16:30:40Z</dcterms:modified>
</cp:coreProperties>
</file>